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0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  <p:sldId id="281" r:id="rId28"/>
    <p:sldId id="282" r:id="rId29"/>
    <p:sldId id="291" r:id="rId30"/>
    <p:sldId id="304" r:id="rId31"/>
    <p:sldId id="283" r:id="rId32"/>
    <p:sldId id="292" r:id="rId33"/>
    <p:sldId id="306" r:id="rId34"/>
    <p:sldId id="293" r:id="rId35"/>
    <p:sldId id="305" r:id="rId36"/>
    <p:sldId id="294" r:id="rId37"/>
    <p:sldId id="303" r:id="rId38"/>
    <p:sldId id="295" r:id="rId39"/>
    <p:sldId id="296" r:id="rId40"/>
    <p:sldId id="297" r:id="rId41"/>
    <p:sldId id="302" r:id="rId42"/>
    <p:sldId id="300" r:id="rId43"/>
    <p:sldId id="289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tamaran" panose="020B0604020202020204" charset="0"/>
      <p:regular r:id="rId50"/>
      <p:bold r:id="rId51"/>
    </p:embeddedFont>
    <p:embeddedFont>
      <p:font typeface="Exo 2" panose="020B0604020202020204" charset="0"/>
      <p:regular r:id="rId52"/>
      <p:bold r:id="rId53"/>
      <p:italic r:id="rId54"/>
      <p:boldItalic r:id="rId55"/>
    </p:embeddedFont>
    <p:embeddedFont>
      <p:font typeface="Fira Sans Extra Condensed Medium" panose="020B0604020202020204" charset="0"/>
      <p:regular r:id="rId56"/>
      <p:bold r:id="rId57"/>
      <p:italic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  <p:embeddedFont>
      <p:font typeface="Squada One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f32f6b6a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fcf32f6b6a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f4b7acf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f4b7acf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f4b7acf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f4b7acf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f4b7ac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f4b7ac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f4b7ac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cf4b7acf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514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cf4b7acf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cf4b7acf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f4b7ac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f4b7ac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f4b7acf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f4b7acf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cf4b7ac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fcf4b7ac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f4b7acf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f4b7acf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f4b7acf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f4b7acf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3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7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8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9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90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26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8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157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6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56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4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f4b7a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f4b7a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f4b7acf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f4b7acf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f32f6b6a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fcf32f6b6a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cf32f6b6a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cf32f6b6a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 INTERAKSI PENGGUNA TWITTER MENGENAI BISNIS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MENGGUNAKAN PENDEKATAN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SOCIAL NETWORK ANALYSIS</a:t>
            </a:r>
            <a:endParaRPr sz="1800" b="1" i="1" u="none" strike="noStrike" cap="none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(STUDI KASUS: RUANGGURU DAN ZENIUS)</a:t>
            </a:r>
            <a:endParaRPr sz="1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id"/>
              <a:t>Penelitian Terdahulu</a:t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336423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650551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607314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78" y="2218254"/>
            <a:ext cx="2043085" cy="70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10" y="2302104"/>
            <a:ext cx="2182179" cy="5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8871" y="2218254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Social Network Analysis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 (SNA)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Pendekatan analitis untuk mengidentifikasi struktur jaringan sosial dengan memanfaatkan teori graf.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6594" y="1688307"/>
            <a:ext cx="4121366" cy="24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5B63-C10D-32A0-CE26-EFA00324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7" y="1688307"/>
            <a:ext cx="3330844" cy="241099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Metrik pada SNA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id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centrality.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107D4-9ED1-48DF-C78C-6E8064E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09" y="1538658"/>
            <a:ext cx="5273582" cy="26754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Order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&amp;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pada suatu jaringan. 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96" y="1615224"/>
            <a:ext cx="5073452" cy="2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5827064" y="2397902"/>
            <a:ext cx="2316600" cy="11697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Kerapatan pada jaringan, semakin tinggi nilai 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maka menggambarkan bahwa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ada dalam suatu jaringan saling terhubung satu sama lain.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843590"/>
            <a:ext cx="4648199" cy="23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FF025-B227-7205-F981-4005EACC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2447834"/>
            <a:ext cx="3290187" cy="11014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Modularity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6911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Kualitas pembagian jaringan ke dalam kelompok/klaster.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91" y="1607355"/>
            <a:ext cx="2511475" cy="10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702391" y="2654822"/>
            <a:ext cx="237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FFFFFF"/>
                </a:solidFill>
              </a:rPr>
              <a:t>M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odularity </a:t>
            </a:r>
            <a:r>
              <a:rPr lang="en-US" sz="1000" dirty="0">
                <a:solidFill>
                  <a:srgbClr val="FFFFFF"/>
                </a:solidFill>
              </a:rPr>
              <a:t>pada </a:t>
            </a:r>
            <a:r>
              <a:rPr lang="en-US" sz="1000" dirty="0" err="1">
                <a:solidFill>
                  <a:srgbClr val="FFFFFF"/>
                </a:solidFill>
              </a:rPr>
              <a:t>Suatu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999" y="1159757"/>
            <a:ext cx="3334288" cy="175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4"/>
          <p:cNvCxnSpPr/>
          <p:nvPr/>
        </p:nvCxnSpPr>
        <p:spPr>
          <a:xfrm>
            <a:off x="4043560" y="1301081"/>
            <a:ext cx="0" cy="359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2" name="Google Shape;332;p54"/>
          <p:cNvSpPr txBox="1"/>
          <p:nvPr/>
        </p:nvSpPr>
        <p:spPr>
          <a:xfrm>
            <a:off x="5437243" y="2894990"/>
            <a:ext cx="168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Ilustrasi Algoritma Louvain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0BA0-4F4C-A444-63A1-D1325D3A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60" y="3224081"/>
            <a:ext cx="3423335" cy="145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877A-DE9E-E8E3-F4FF-A24B520B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13" y="3212341"/>
            <a:ext cx="4505827" cy="14715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Ilustrasi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Louvain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745032"/>
            <a:ext cx="8280900" cy="30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Louvain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mengekstrak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komunitas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3AE37-C7E7-9E3C-2292-6F155B0E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60" y="1123628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7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Diameter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4294967295"/>
          </p:nvPr>
        </p:nvSpPr>
        <p:spPr>
          <a:xfrm>
            <a:off x="374848" y="843556"/>
            <a:ext cx="82809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terpanjang atau terjauh antara sepasang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suatu jaringan.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baik, karena proses penyebaran informasi antara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satu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lain, dengan jarak yang terjauh, hanya perlu melewati sedikit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14" y="1954683"/>
            <a:ext cx="3833564" cy="1234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5"/>
          <p:cNvCxnSpPr/>
          <p:nvPr/>
        </p:nvCxnSpPr>
        <p:spPr>
          <a:xfrm>
            <a:off x="4328640" y="1696419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40" y="3360821"/>
            <a:ext cx="2851710" cy="148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A5477-AFBB-F56A-6707-03AB5E5D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06406"/>
            <a:ext cx="4145964" cy="13648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 idx="4294967295"/>
          </p:nvPr>
        </p:nvSpPr>
        <p:spPr>
          <a:xfrm>
            <a:off x="421196" y="184326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Average Path Length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4294967295"/>
          </p:nvPr>
        </p:nvSpPr>
        <p:spPr>
          <a:xfrm>
            <a:off x="374850" y="613175"/>
            <a:ext cx="52314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setap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path length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semakin baik karena artinya rata-rata jarak yang harus ditempuh untuk melakukan penyebaran informasi lebih pendek.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421196" y="2692653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Degree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374850" y="3164625"/>
            <a:ext cx="51864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 d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erajat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besar nilai 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maka semakin baik, karena apabila suatu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dapat menyebarkan informasi ke banyak </a:t>
            </a:r>
            <a:r>
              <a:rPr lang="en-US" sz="1500" dirty="0" err="1">
                <a:solidFill>
                  <a:srgbClr val="FFFFFF"/>
                </a:solidFill>
              </a:rPr>
              <a:t>simpul-simpul</a:t>
            </a:r>
            <a:r>
              <a:rPr lang="en-US" sz="1500" dirty="0">
                <a:solidFill>
                  <a:srgbClr val="FFFFFF"/>
                </a:solidFill>
              </a:rPr>
              <a:t> lain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maka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mempercepat penyebaran informasi.</a:t>
            </a: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FF52-1694-F9C1-8242-4BA9DD99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22" y="655474"/>
            <a:ext cx="3189148" cy="85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004FB-ABCF-E95B-CE92-286C7221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6" y="3164625"/>
            <a:ext cx="2521080" cy="9970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21200" y="263400"/>
            <a:ext cx="8301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21200" y="724248"/>
            <a:ext cx="5514900" cy="12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500" dirty="0" err="1">
                <a:solidFill>
                  <a:srgbClr val="FFFFFF"/>
                </a:solidFill>
              </a:rPr>
              <a:t>Banyaknya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bagian-bagian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atau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nilai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connected components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baik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karena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artinya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banyak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dalam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kelompok-kelompok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saling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3347999" y="3712307"/>
            <a:ext cx="244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connected components </a:t>
            </a: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4763D-9FDF-23B7-9F8E-1BF8713C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2321657"/>
            <a:ext cx="3781425" cy="1390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Degree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8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umlah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derajat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dimiliki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jaringan.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866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87994-46A4-E024-7DE1-1A2A375D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46"/>
            <a:ext cx="3638737" cy="11240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Betweenness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 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 “di antara”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57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C917-C805-D078-84BB-96B2CA8D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25" y="2070245"/>
            <a:ext cx="4626123" cy="10030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Closeness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4294967295"/>
          </p:nvPr>
        </p:nvSpPr>
        <p:spPr>
          <a:xfrm>
            <a:off x="374848" y="919757"/>
            <a:ext cx="8280900" cy="57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paling dekat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14" y="1930883"/>
            <a:ext cx="3008020" cy="18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B87C4C-FD4A-8115-D5B9-43F0A87C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95" y="2412688"/>
            <a:ext cx="3757591" cy="1081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Eigenvector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Ukuran yang memperhitungkan kuantitas dan kualitas koneksi suatu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hal tersebut mempertimbangkan baik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 dan juga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simpul-simpul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terhubung dengannya.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63" y="2269111"/>
            <a:ext cx="2913490" cy="1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470" y="2069425"/>
            <a:ext cx="2728160" cy="265652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Rangkuman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Deskripsi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D56-C092-4520-8B15-CE011502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8" y="1571573"/>
            <a:ext cx="4686541" cy="2000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AE60-2844-ACCC-7FA4-A90CDCCD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19" y="1977993"/>
            <a:ext cx="3562533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926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374848" y="114300"/>
            <a:ext cx="2271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Langkah-Langkah Penelitian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CE1A-84A8-2EB2-D679-C2948169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218954"/>
            <a:ext cx="3264068" cy="4705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CB531-D110-E210-18F9-C14D4796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03" y="197315"/>
            <a:ext cx="3294704" cy="4748870"/>
          </a:xfrm>
          <a:prstGeom prst="rect">
            <a:avLst/>
          </a:prstGeom>
        </p:spPr>
      </p:pic>
      <p:sp>
        <p:nvSpPr>
          <p:cNvPr id="4" name="Google Shape;410;p63">
            <a:extLst>
              <a:ext uri="{FF2B5EF4-FFF2-40B4-BE49-F238E27FC236}">
                <a16:creationId xmlns:a16="http://schemas.microsoft.com/office/drawing/2014/main" id="{0B523E65-F969-5B2D-89C9-747AE9AD57EA}"/>
              </a:ext>
            </a:extLst>
          </p:cNvPr>
          <p:cNvSpPr txBox="1">
            <a:spLocks/>
          </p:cNvSpPr>
          <p:nvPr/>
        </p:nvSpPr>
        <p:spPr>
          <a:xfrm>
            <a:off x="374847" y="114299"/>
            <a:ext cx="2306359" cy="77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>
              <a:buClr>
                <a:srgbClr val="595959"/>
              </a:buClr>
              <a:buSzPts val="1800"/>
              <a:buFont typeface="Arial"/>
              <a:buNone/>
            </a:pPr>
            <a:r>
              <a:rPr lang="en-ID" sz="1800" dirty="0">
                <a:latin typeface="Arial"/>
                <a:ea typeface="Arial"/>
                <a:cs typeface="Arial"/>
                <a:sym typeface="Arial"/>
              </a:rPr>
              <a:t>Langkah-Langkah </a:t>
            </a:r>
            <a:r>
              <a:rPr lang="en-ID" sz="1800" i="1" dirty="0"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 lang="en-ID"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B7CC8-8C1A-21EF-6CEB-352E9CFA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61" y="1034971"/>
            <a:ext cx="2057506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672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Aplikasi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Python Logo and symbol, meaning, history, PNG, brand">
            <a:extLst>
              <a:ext uri="{FF2B5EF4-FFF2-40B4-BE49-F238E27FC236}">
                <a16:creationId xmlns:a16="http://schemas.microsoft.com/office/drawing/2014/main" id="{01478289-1EA4-FB7A-5F06-3D352300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6" y="1209473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phi - The Open Graph Viz Platform">
            <a:extLst>
              <a:ext uri="{FF2B5EF4-FFF2-40B4-BE49-F238E27FC236}">
                <a16:creationId xmlns:a16="http://schemas.microsoft.com/office/drawing/2014/main" id="{E8358414-1BD0-15E1-D762-F5CD4132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28" y="803784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tworkX | Berkeley Institute for Data Science">
            <a:extLst>
              <a:ext uri="{FF2B5EF4-FFF2-40B4-BE49-F238E27FC236}">
                <a16:creationId xmlns:a16="http://schemas.microsoft.com/office/drawing/2014/main" id="{B28897F2-5EDA-4A40-A847-0F71A54C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65" y="196492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EA7481EA-E0E8-9A5F-CCA8-593AFC16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70" y="3688596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le Finder · GitHub">
            <a:extLst>
              <a:ext uri="{FF2B5EF4-FFF2-40B4-BE49-F238E27FC236}">
                <a16:creationId xmlns:a16="http://schemas.microsoft.com/office/drawing/2014/main" id="{2590E5D1-E0D8-315B-A70C-16A438019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7" y="3184827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263A57FF-E22E-506B-DF8A-09C5A491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41" y="1209473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5BB7C61-28FF-AA8A-E8B2-4CB7D73F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13" y="2901186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873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PENDAHULUAN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54E1-4D81-A24C-30C9-5BEFA73D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6" y="874298"/>
            <a:ext cx="4310200" cy="3399973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9EF676EC-8335-91A8-185F-FF125AF9C596}"/>
              </a:ext>
            </a:extLst>
          </p:cNvPr>
          <p:cNvSpPr txBox="1"/>
          <p:nvPr/>
        </p:nvSpPr>
        <p:spPr>
          <a:xfrm>
            <a:off x="1520036" y="4259516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Visualisasi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r>
              <a:rPr lang="en-US" sz="1000" dirty="0">
                <a:solidFill>
                  <a:srgbClr val="FFFFFF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 20 </a:t>
            </a:r>
            <a:r>
              <a:rPr lang="en-US" sz="1000" dirty="0" err="1">
                <a:solidFill>
                  <a:srgbClr val="FFFFFF"/>
                </a:solidFill>
              </a:rPr>
              <a:t>Klaster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Besar</a:t>
            </a:r>
            <a:r>
              <a:rPr lang="en-US" sz="1000" dirty="0">
                <a:solidFill>
                  <a:srgbClr val="FFFFFF"/>
                </a:solidFill>
              </a:rPr>
              <a:t>* di </a:t>
            </a:r>
            <a:r>
              <a:rPr lang="en-US" sz="1000" dirty="0" err="1">
                <a:solidFill>
                  <a:srgbClr val="FFFFFF"/>
                </a:solidFill>
              </a:rPr>
              <a:t>Dalam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90B88-AB21-57D9-BEC0-91FCEFDB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81" y="1579709"/>
            <a:ext cx="3782226" cy="1425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7430A-2C85-586E-B02A-B73DBA995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56" y="3142063"/>
            <a:ext cx="3655675" cy="677345"/>
          </a:xfrm>
          <a:prstGeom prst="rect">
            <a:avLst/>
          </a:prstGeom>
        </p:spPr>
      </p:pic>
      <p:sp>
        <p:nvSpPr>
          <p:cNvPr id="13" name="Google Shape;365;p57">
            <a:extLst>
              <a:ext uri="{FF2B5EF4-FFF2-40B4-BE49-F238E27FC236}">
                <a16:creationId xmlns:a16="http://schemas.microsoft.com/office/drawing/2014/main" id="{4E886AF5-FB1D-EFB5-C988-8C624C72B8B0}"/>
              </a:ext>
            </a:extLst>
          </p:cNvPr>
          <p:cNvSpPr txBox="1"/>
          <p:nvPr/>
        </p:nvSpPr>
        <p:spPr>
          <a:xfrm>
            <a:off x="4750231" y="4659585"/>
            <a:ext cx="443298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8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07013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A1751-8A4E-3012-87CE-08DE07E8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6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5;p57">
            <a:extLst>
              <a:ext uri="{FF2B5EF4-FFF2-40B4-BE49-F238E27FC236}">
                <a16:creationId xmlns:a16="http://schemas.microsoft.com/office/drawing/2014/main" id="{0CB46585-9BA4-B38A-1AB6-B02493300CB1}"/>
              </a:ext>
            </a:extLst>
          </p:cNvPr>
          <p:cNvSpPr txBox="1"/>
          <p:nvPr/>
        </p:nvSpPr>
        <p:spPr>
          <a:xfrm>
            <a:off x="1467386" y="4264633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Klaster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603C-A2B9-66FD-C409-77668880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74" y="1840019"/>
            <a:ext cx="3727252" cy="14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02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920B8-636A-8C7B-12EB-1DB72B96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49" y="1533050"/>
            <a:ext cx="4782701" cy="23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734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342;p55">
            <a:extLst>
              <a:ext uri="{FF2B5EF4-FFF2-40B4-BE49-F238E27FC236}">
                <a16:creationId xmlns:a16="http://schemas.microsoft.com/office/drawing/2014/main" id="{D8546A84-7C31-CBA4-0780-9F8957AF4079}"/>
              </a:ext>
            </a:extLst>
          </p:cNvPr>
          <p:cNvCxnSpPr/>
          <p:nvPr/>
        </p:nvCxnSpPr>
        <p:spPr>
          <a:xfrm>
            <a:off x="4602997" y="1222752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C7B7A4-7FD8-49B7-91F9-45821BB8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0" y="1593800"/>
            <a:ext cx="1816193" cy="9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73C7-018E-FF61-04B2-248816A6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7" y="1588635"/>
            <a:ext cx="1797142" cy="95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2671A-7861-029B-10B8-6434A29E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41" y="1593800"/>
            <a:ext cx="2082907" cy="97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50E5C2-E624-EF68-A9AA-AF0735397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58" y="1588634"/>
            <a:ext cx="2114659" cy="958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74A27-BA6A-7F75-A969-6961AA363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0" y="2892635"/>
            <a:ext cx="1808309" cy="958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2B60-ABCD-5D69-9BFB-2438A9C34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348" y="2810947"/>
            <a:ext cx="1834352" cy="1037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A9B36-84E8-39AD-AF3C-4006EF913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258" y="2810947"/>
            <a:ext cx="2140060" cy="1037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66909F-EF68-3200-F1DF-65C4C9523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398" y="2895809"/>
            <a:ext cx="2133710" cy="952549"/>
          </a:xfrm>
          <a:prstGeom prst="rect">
            <a:avLst/>
          </a:prstGeom>
        </p:spPr>
      </p:pic>
      <p:sp>
        <p:nvSpPr>
          <p:cNvPr id="21" name="Google Shape;365;p57">
            <a:extLst>
              <a:ext uri="{FF2B5EF4-FFF2-40B4-BE49-F238E27FC236}">
                <a16:creationId xmlns:a16="http://schemas.microsoft.com/office/drawing/2014/main" id="{9AD18A2A-7A97-C309-DCB3-C0313856FEB7}"/>
              </a:ext>
            </a:extLst>
          </p:cNvPr>
          <p:cNvSpPr txBox="1"/>
          <p:nvPr/>
        </p:nvSpPr>
        <p:spPr>
          <a:xfrm>
            <a:off x="421200" y="1101117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65;p57">
            <a:extLst>
              <a:ext uri="{FF2B5EF4-FFF2-40B4-BE49-F238E27FC236}">
                <a16:creationId xmlns:a16="http://schemas.microsoft.com/office/drawing/2014/main" id="{622AA376-8589-6EC6-0D25-B9E3BFE3373D}"/>
              </a:ext>
            </a:extLst>
          </p:cNvPr>
          <p:cNvSpPr txBox="1"/>
          <p:nvPr/>
        </p:nvSpPr>
        <p:spPr>
          <a:xfrm>
            <a:off x="4825639" y="1103982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5CD663-1651-1168-3E35-0DA360413B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2364" y="4039519"/>
            <a:ext cx="3809788" cy="7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3731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br>
              <a:rPr lang="en-US" sz="18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57EF0-4440-3375-3DA9-CB08CABF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88" y="1154020"/>
            <a:ext cx="4526223" cy="1324317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4F3BD1B0-1151-9F40-1F3B-47AF4180B73D}"/>
              </a:ext>
            </a:extLst>
          </p:cNvPr>
          <p:cNvSpPr txBox="1"/>
          <p:nvPr/>
        </p:nvSpPr>
        <p:spPr>
          <a:xfrm>
            <a:off x="2130299" y="249559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E7A61-8367-5616-D4F7-72A88E9D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88" y="2924107"/>
            <a:ext cx="4526223" cy="1548760"/>
          </a:xfrm>
          <a:prstGeom prst="rect">
            <a:avLst/>
          </a:prstGeom>
        </p:spPr>
      </p:pic>
      <p:sp>
        <p:nvSpPr>
          <p:cNvPr id="9" name="Google Shape;365;p57">
            <a:extLst>
              <a:ext uri="{FF2B5EF4-FFF2-40B4-BE49-F238E27FC236}">
                <a16:creationId xmlns:a16="http://schemas.microsoft.com/office/drawing/2014/main" id="{E84FEAF8-F1A3-4504-9FA0-432651F48266}"/>
              </a:ext>
            </a:extLst>
          </p:cNvPr>
          <p:cNvSpPr txBox="1"/>
          <p:nvPr/>
        </p:nvSpPr>
        <p:spPr>
          <a:xfrm>
            <a:off x="2130299" y="447286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59599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Key Actors</a:t>
            </a:r>
            <a:endParaRPr sz="18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C543D90-33D0-3D2B-8DE3-D23BB527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90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FA4343-187F-3E39-4509-AA1438A4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85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3249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Kesimpulan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 SNA dalam menganalisis karakteristik suatu jaringan sosial dapat menggunakan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Berdasarkan hasil perhitungan dan perbandingan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telah dilakukan pada tahapan sebelumnya, jaringan percakapan pengguna Twitter mengenai perusahaan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paling unggul adalah Zenius dengan total lima dari delapan metrik.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modularity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diameter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average path length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3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jumlah percakapan pengguna Twitter mengenai kedua perusahaan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kualitas karakteristik jaringan sosial yang terbentuk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SNA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mengidentifikasi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yang paling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semua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suatu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Melalui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dilakukan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sbmptnfess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zenius_oliv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mempunyai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persentase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anggota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1,00 %) di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7557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Saran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tweet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orang lain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kualitas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karakteristik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Perusahaan juga dapat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menyertakan </a:t>
            </a:r>
            <a:r>
              <a:rPr lang="nb-NO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stakeholders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dalam berinteraksi dengan pengguna Twitter. Salah satu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mempunyai nilai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centrality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cukup tinggi pada masing-masing jaringan adalah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dengan nama akun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sabdaps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imanusman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 Setelah ditelusuri lebih lanjut, kedua akun tersebut merupakan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founder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dari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 dan Ruangguru. Hal ini menunjukkan bahwa cukup banyak pengguna Twitter yang berinteraksi dengan sosok yang merepresentasikan perusahaan.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452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Peningkatan Penetrasi Internet dan Munculnya Platform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di Indonesia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4294967295"/>
          </p:nvPr>
        </p:nvSpPr>
        <p:spPr>
          <a:xfrm>
            <a:off x="374848" y="81307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Sektor </a:t>
            </a:r>
            <a:r>
              <a:rPr lang="id" sz="1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 Indonesia masih dalam fase pertumbuhan.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85" y="1336665"/>
            <a:ext cx="6252480" cy="307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275329" y="4462722"/>
            <a:ext cx="246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(Sumber Data: World Bank Tahun 2020)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395;p61">
            <a:extLst>
              <a:ext uri="{FF2B5EF4-FFF2-40B4-BE49-F238E27FC236}">
                <a16:creationId xmlns:a16="http://schemas.microsoft.com/office/drawing/2014/main" id="{45513696-C8A0-846B-87C8-D3730B05B077}"/>
              </a:ext>
            </a:extLst>
          </p:cNvPr>
          <p:cNvSpPr txBox="1">
            <a:spLocks/>
          </p:cNvSpPr>
          <p:nvPr/>
        </p:nvSpPr>
        <p:spPr>
          <a:xfrm>
            <a:off x="207033" y="3880963"/>
            <a:ext cx="5790812" cy="93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rgbClr val="7F7F7F"/>
              </a:buClr>
              <a:buSzPts val="1500"/>
              <a:buFont typeface="Roboto Condensed Light"/>
              <a:buNone/>
            </a:pPr>
            <a:r>
              <a:rPr lang="en-US" sz="1500" i="1" dirty="0">
                <a:solidFill>
                  <a:schemeClr val="tx1"/>
                </a:solidFill>
                <a:effectLst/>
                <a:latin typeface="+mj-lt"/>
              </a:rPr>
              <a:t>“Networks are everywhere, from the Internet, to social networks, and the genetic networks that determine our biological existence.” - 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Albert-László </a:t>
            </a:r>
            <a:r>
              <a:rPr lang="en-ID" sz="1500" i="0" dirty="0" err="1">
                <a:solidFill>
                  <a:schemeClr val="tx1"/>
                </a:solidFill>
                <a:effectLst/>
                <a:latin typeface="+mj-lt"/>
              </a:rPr>
              <a:t>Barabási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, Network Science</a:t>
            </a:r>
            <a:endParaRPr lang="en-ID" sz="1500" i="1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yang Menonjol di Indonesia: Ruangguru &amp; Zenius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hal pertumbuhan pengguna aplikasi dan pengikut di media sosial Twitter.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3476246" y="4297728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6" y="1487512"/>
            <a:ext cx="4874088" cy="281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5B81D-D3BC-8EE5-D99B-3FACD92E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0" y="1487512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EF756A-33A2-A511-7CD7-55CEF8D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5" y="1487512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Durasi Pengamatan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berbanding lurus dengan kualitas karakteristik jaringan sosial yang terbentuk?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5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3773370" y="4418133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146" y="1502952"/>
            <a:ext cx="6012324" cy="296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45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45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45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RUMUSAN MASALAH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952550" y="847150"/>
            <a:ext cx="15900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1442192" y="1367650"/>
            <a:ext cx="2539858" cy="1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	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5068630" y="2247775"/>
            <a:ext cx="26289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5"/>
          <p:cNvSpPr/>
          <p:nvPr/>
        </p:nvSpPr>
        <p:spPr>
          <a:xfrm>
            <a:off x="245981" y="3516648"/>
            <a:ext cx="3437738" cy="1325409"/>
          </a:xfrm>
          <a:prstGeom prst="roundRect">
            <a:avLst>
              <a:gd name="adj" fmla="val 16667"/>
            </a:avLst>
          </a:prstGeom>
          <a:solidFill>
            <a:srgbClr val="667E9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Batasan Masalah: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ata kunci: “zenius” dan “ruangguru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sejak 1 Juli 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s.d.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4 Oktober 2021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Jenis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nteraksi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reply</a:t>
            </a:r>
            <a:endParaRPr lang="en-US" sz="1400" b="0" i="1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Graf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tak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berarah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i="1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undirected graph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US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Scrapping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6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46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TUJUAN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6"/>
          <p:cNvSpPr txBox="1">
            <a:spLocks noGrp="1"/>
          </p:cNvSpPr>
          <p:nvPr>
            <p:ph type="subTitle" idx="1"/>
          </p:nvPr>
        </p:nvSpPr>
        <p:spPr>
          <a:xfrm>
            <a:off x="1583596" y="1465225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network properties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4"/>
          </p:nvPr>
        </p:nvSpPr>
        <p:spPr>
          <a:xfrm>
            <a:off x="5140173" y="2148175"/>
            <a:ext cx="2494369" cy="174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(key actor)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sz="1500" i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7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47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47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MANFAAT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47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ubTitle" idx="1"/>
          </p:nvPr>
        </p:nvSpPr>
        <p:spPr>
          <a:xfrm>
            <a:off x="1584450" y="1598650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Perusahaan:</a:t>
            </a:r>
            <a:endParaRPr sz="1500" b="1" u="sng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Memberikan saran atau rekomendasi untuk meningkatkan strategi pemasaran perusahan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subTitle" idx="4"/>
          </p:nvPr>
        </p:nvSpPr>
        <p:spPr>
          <a:xfrm>
            <a:off x="5072900" y="2221975"/>
            <a:ext cx="26289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Akademik &amp; Penelitian:</a:t>
            </a:r>
            <a:endParaRPr sz="1500" b="1" u="sng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Mengetahui dan memahami pendekatan SNA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struktur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terbentuk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interaksi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1901</Words>
  <Application>Microsoft Office PowerPoint</Application>
  <PresentationFormat>On-screen Show (16:9)</PresentationFormat>
  <Paragraphs>142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Roboto Condensed Light</vt:lpstr>
      <vt:lpstr>Fira Sans Extra Condensed Medium</vt:lpstr>
      <vt:lpstr>Exo 2</vt:lpstr>
      <vt:lpstr>Calibri</vt:lpstr>
      <vt:lpstr>Catamaran</vt:lpstr>
      <vt:lpstr>Squada One</vt:lpstr>
      <vt:lpstr>Times New Roman</vt:lpstr>
      <vt:lpstr>Roboto Condensed</vt:lpstr>
      <vt:lpstr>Arial</vt:lpstr>
      <vt:lpstr>Tech Newsletter by Slidesgo</vt:lpstr>
      <vt:lpstr>1_Tech Newsletter by Slidesgo</vt:lpstr>
      <vt:lpstr>ANALISIS INTERAKSI PENGGUNA TWITTER MENGENAI BISNIS EDUCATIONAL TECHNOLOGY MENGGUNAKAN PENDEKATAN SOCIAL NETWORK ANALYSIS (STUDI KASUS: RUANGGURU DAN ZENIUS)</vt:lpstr>
      <vt:lpstr>DAFTAR ISI</vt:lpstr>
      <vt:lpstr>PENDAHULUAN</vt:lpstr>
      <vt:lpstr>Peningkatan Penetrasi Internet dan Munculnya Platform Educational Technology (Edtech) di Indonesia</vt:lpstr>
      <vt:lpstr>Dua Perusahaan Edtech yang Menonjol di Indonesia: Ruangguru &amp; Zenius</vt:lpstr>
      <vt:lpstr>Durasi Pengamatan Data</vt:lpstr>
      <vt:lpstr>RUMUSAN MASALAH</vt:lpstr>
      <vt:lpstr>TUJUAN PENELITIAN</vt:lpstr>
      <vt:lpstr>MANFAAT PENELITIAN</vt:lpstr>
      <vt:lpstr>TINJAUAN PUSTAKA</vt:lpstr>
      <vt:lpstr>Penelitian Terdahulu</vt:lpstr>
      <vt:lpstr>Social Network Analysis (SNA)</vt:lpstr>
      <vt:lpstr>Metrik pada SNA</vt:lpstr>
      <vt:lpstr>Network Properties: Size &amp; Order</vt:lpstr>
      <vt:lpstr>Network Properties: Density</vt:lpstr>
      <vt:lpstr>Network Properties: Modularity</vt:lpstr>
      <vt:lpstr>Ilustrasi Algoritma Louvain</vt:lpstr>
      <vt:lpstr>Network Properties: Diameter</vt:lpstr>
      <vt:lpstr>Network Properties: Average Path Length</vt:lpstr>
      <vt:lpstr>PowerPoint Presentation</vt:lpstr>
      <vt:lpstr>Centrality: Degree</vt:lpstr>
      <vt:lpstr>Centrality: Betweenness</vt:lpstr>
      <vt:lpstr>Centrality: Closeness</vt:lpstr>
      <vt:lpstr>Centrality: Eigenvector</vt:lpstr>
      <vt:lpstr>Rangkuman Deskripsi Metrik Network Properties &amp; Centrality</vt:lpstr>
      <vt:lpstr>METODE PENELITIAN</vt:lpstr>
      <vt:lpstr>Langkah-Langkah Penelitian</vt:lpstr>
      <vt:lpstr>PowerPoint Presentation</vt:lpstr>
      <vt:lpstr>Aplikasi &amp; Teknologi </vt:lpstr>
      <vt:lpstr>HASIL &amp; PEMBAHASAN</vt:lpstr>
      <vt:lpstr>Visualisasi Model Jaringan Ruangguru</vt:lpstr>
      <vt:lpstr>Visualisasi Model Jaringan Zenius</vt:lpstr>
      <vt:lpstr>Hasil Perhitungan Metrik Network Properties pada  Jaringan Ruangguru &amp; Zenius</vt:lpstr>
      <vt:lpstr>Hasil Perhitungan Metrik Centrality pada  Jaringan Ruangguru &amp; Zenius</vt:lpstr>
      <vt:lpstr>Seluruh Hasil Perhitungan Metrik Centrality  pada Jaringan Ruangguru dan Zenius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92</cp:revision>
  <dcterms:modified xsi:type="dcterms:W3CDTF">2022-06-19T09:07:36Z</dcterms:modified>
</cp:coreProperties>
</file>